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BDF1AB-614B-43FA-9AC0-E13BC8AE2564}" type="datetimeFigureOut">
              <a:rPr lang="en-IN" smtClean="0"/>
              <a:t>05-03-2022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9FB87DC1-E359-4ACB-84F2-C1473AC7A959}" type="slidenum">
              <a:rPr lang="en-IN" smtClean="0"/>
              <a:t>‹#›</a:t>
            </a:fld>
            <a:endParaRPr lang="en-IN"/>
          </a:p>
        </p:txBody>
      </p:sp>
    </p:spTree>
    <p:extLst>
      <p:ext uri="{BB962C8B-B14F-4D97-AF65-F5344CB8AC3E}">
        <p14:creationId xmlns:p14="http://schemas.microsoft.com/office/powerpoint/2010/main" val="3374660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BDF1AB-614B-43FA-9AC0-E13BC8AE2564}" type="datetimeFigureOut">
              <a:rPr lang="en-IN" smtClean="0"/>
              <a:t>05-03-2022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9FB87DC1-E359-4ACB-84F2-C1473AC7A959}" type="slidenum">
              <a:rPr lang="en-IN" smtClean="0"/>
              <a:t>‹#›</a:t>
            </a:fld>
            <a:endParaRPr lang="en-IN"/>
          </a:p>
        </p:txBody>
      </p:sp>
    </p:spTree>
    <p:extLst>
      <p:ext uri="{BB962C8B-B14F-4D97-AF65-F5344CB8AC3E}">
        <p14:creationId xmlns:p14="http://schemas.microsoft.com/office/powerpoint/2010/main" val="4224952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BDF1AB-614B-43FA-9AC0-E13BC8AE2564}" type="datetimeFigureOut">
              <a:rPr lang="en-IN" smtClean="0"/>
              <a:t>05-03-2022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9FB87DC1-E359-4ACB-84F2-C1473AC7A959}" type="slidenum">
              <a:rPr lang="en-IN" smtClean="0"/>
              <a:t>‹#›</a:t>
            </a:fld>
            <a:endParaRPr lang="en-IN"/>
          </a:p>
        </p:txBody>
      </p:sp>
    </p:spTree>
    <p:extLst>
      <p:ext uri="{BB962C8B-B14F-4D97-AF65-F5344CB8AC3E}">
        <p14:creationId xmlns:p14="http://schemas.microsoft.com/office/powerpoint/2010/main" val="1103668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BDF1AB-614B-43FA-9AC0-E13BC8AE2564}" type="datetimeFigureOut">
              <a:rPr lang="en-IN" smtClean="0"/>
              <a:t>05-03-2022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9FB87DC1-E359-4ACB-84F2-C1473AC7A959}"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4279106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BDF1AB-614B-43FA-9AC0-E13BC8AE2564}" type="datetimeFigureOut">
              <a:rPr lang="en-IN" smtClean="0"/>
              <a:t>05-03-2022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9FB87DC1-E359-4ACB-84F2-C1473AC7A959}" type="slidenum">
              <a:rPr lang="en-IN" smtClean="0"/>
              <a:t>‹#›</a:t>
            </a:fld>
            <a:endParaRPr lang="en-IN"/>
          </a:p>
        </p:txBody>
      </p:sp>
    </p:spTree>
    <p:extLst>
      <p:ext uri="{BB962C8B-B14F-4D97-AF65-F5344CB8AC3E}">
        <p14:creationId xmlns:p14="http://schemas.microsoft.com/office/powerpoint/2010/main" val="3595676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EBDF1AB-614B-43FA-9AC0-E13BC8AE2564}" type="datetimeFigureOut">
              <a:rPr lang="en-IN" smtClean="0"/>
              <a:t>05-03-2022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B87DC1-E359-4ACB-84F2-C1473AC7A959}" type="slidenum">
              <a:rPr lang="en-IN" smtClean="0"/>
              <a:t>‹#›</a:t>
            </a:fld>
            <a:endParaRPr lang="en-IN"/>
          </a:p>
        </p:txBody>
      </p:sp>
    </p:spTree>
    <p:extLst>
      <p:ext uri="{BB962C8B-B14F-4D97-AF65-F5344CB8AC3E}">
        <p14:creationId xmlns:p14="http://schemas.microsoft.com/office/powerpoint/2010/main" val="2150850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EBDF1AB-614B-43FA-9AC0-E13BC8AE2564}" type="datetimeFigureOut">
              <a:rPr lang="en-IN" smtClean="0"/>
              <a:t>05-03-2022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B87DC1-E359-4ACB-84F2-C1473AC7A959}" type="slidenum">
              <a:rPr lang="en-IN" smtClean="0"/>
              <a:t>‹#›</a:t>
            </a:fld>
            <a:endParaRPr lang="en-IN"/>
          </a:p>
        </p:txBody>
      </p:sp>
    </p:spTree>
    <p:extLst>
      <p:ext uri="{BB962C8B-B14F-4D97-AF65-F5344CB8AC3E}">
        <p14:creationId xmlns:p14="http://schemas.microsoft.com/office/powerpoint/2010/main" val="916719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BDF1AB-614B-43FA-9AC0-E13BC8AE2564}" type="datetimeFigureOut">
              <a:rPr lang="en-IN" smtClean="0"/>
              <a:t>05-03-2022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B87DC1-E359-4ACB-84F2-C1473AC7A959}" type="slidenum">
              <a:rPr lang="en-IN" smtClean="0"/>
              <a:t>‹#›</a:t>
            </a:fld>
            <a:endParaRPr lang="en-IN"/>
          </a:p>
        </p:txBody>
      </p:sp>
    </p:spTree>
    <p:extLst>
      <p:ext uri="{BB962C8B-B14F-4D97-AF65-F5344CB8AC3E}">
        <p14:creationId xmlns:p14="http://schemas.microsoft.com/office/powerpoint/2010/main" val="153030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8EBDF1AB-614B-43FA-9AC0-E13BC8AE2564}" type="datetimeFigureOut">
              <a:rPr lang="en-IN" smtClean="0"/>
              <a:t>05-03-2022</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9FB87DC1-E359-4ACB-84F2-C1473AC7A959}" type="slidenum">
              <a:rPr lang="en-IN" smtClean="0"/>
              <a:t>‹#›</a:t>
            </a:fld>
            <a:endParaRPr lang="en-IN"/>
          </a:p>
        </p:txBody>
      </p:sp>
    </p:spTree>
    <p:extLst>
      <p:ext uri="{BB962C8B-B14F-4D97-AF65-F5344CB8AC3E}">
        <p14:creationId xmlns:p14="http://schemas.microsoft.com/office/powerpoint/2010/main" val="396064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BDF1AB-614B-43FA-9AC0-E13BC8AE2564}" type="datetimeFigureOut">
              <a:rPr lang="en-IN" smtClean="0"/>
              <a:t>05-03-2022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B87DC1-E359-4ACB-84F2-C1473AC7A959}" type="slidenum">
              <a:rPr lang="en-IN" smtClean="0"/>
              <a:t>‹#›</a:t>
            </a:fld>
            <a:endParaRPr lang="en-IN"/>
          </a:p>
        </p:txBody>
      </p:sp>
    </p:spTree>
    <p:extLst>
      <p:ext uri="{BB962C8B-B14F-4D97-AF65-F5344CB8AC3E}">
        <p14:creationId xmlns:p14="http://schemas.microsoft.com/office/powerpoint/2010/main" val="1220857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BDF1AB-614B-43FA-9AC0-E13BC8AE2564}" type="datetimeFigureOut">
              <a:rPr lang="en-IN" smtClean="0"/>
              <a:t>05-03-2022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9FB87DC1-E359-4ACB-84F2-C1473AC7A959}" type="slidenum">
              <a:rPr lang="en-IN" smtClean="0"/>
              <a:t>‹#›</a:t>
            </a:fld>
            <a:endParaRPr lang="en-IN"/>
          </a:p>
        </p:txBody>
      </p:sp>
    </p:spTree>
    <p:extLst>
      <p:ext uri="{BB962C8B-B14F-4D97-AF65-F5344CB8AC3E}">
        <p14:creationId xmlns:p14="http://schemas.microsoft.com/office/powerpoint/2010/main" val="2016454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BDF1AB-614B-43FA-9AC0-E13BC8AE2564}" type="datetimeFigureOut">
              <a:rPr lang="en-IN" smtClean="0"/>
              <a:t>05-03-2022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87DC1-E359-4ACB-84F2-C1473AC7A959}" type="slidenum">
              <a:rPr lang="en-IN" smtClean="0"/>
              <a:t>‹#›</a:t>
            </a:fld>
            <a:endParaRPr lang="en-IN"/>
          </a:p>
        </p:txBody>
      </p:sp>
    </p:spTree>
    <p:extLst>
      <p:ext uri="{BB962C8B-B14F-4D97-AF65-F5344CB8AC3E}">
        <p14:creationId xmlns:p14="http://schemas.microsoft.com/office/powerpoint/2010/main" val="1456081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BDF1AB-614B-43FA-9AC0-E13BC8AE2564}" type="datetimeFigureOut">
              <a:rPr lang="en-IN" smtClean="0"/>
              <a:t>05-03-2022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B87DC1-E359-4ACB-84F2-C1473AC7A959}" type="slidenum">
              <a:rPr lang="en-IN" smtClean="0"/>
              <a:t>‹#›</a:t>
            </a:fld>
            <a:endParaRPr lang="en-IN"/>
          </a:p>
        </p:txBody>
      </p:sp>
    </p:spTree>
    <p:extLst>
      <p:ext uri="{BB962C8B-B14F-4D97-AF65-F5344CB8AC3E}">
        <p14:creationId xmlns:p14="http://schemas.microsoft.com/office/powerpoint/2010/main" val="4241227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BDF1AB-614B-43FA-9AC0-E13BC8AE2564}" type="datetimeFigureOut">
              <a:rPr lang="en-IN" smtClean="0"/>
              <a:t>05-03-2022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B87DC1-E359-4ACB-84F2-C1473AC7A959}" type="slidenum">
              <a:rPr lang="en-IN" smtClean="0"/>
              <a:t>‹#›</a:t>
            </a:fld>
            <a:endParaRPr lang="en-IN"/>
          </a:p>
        </p:txBody>
      </p:sp>
    </p:spTree>
    <p:extLst>
      <p:ext uri="{BB962C8B-B14F-4D97-AF65-F5344CB8AC3E}">
        <p14:creationId xmlns:p14="http://schemas.microsoft.com/office/powerpoint/2010/main" val="1443656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EBDF1AB-614B-43FA-9AC0-E13BC8AE2564}" type="datetimeFigureOut">
              <a:rPr lang="en-IN" smtClean="0"/>
              <a:t>05-03-2022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FB87DC1-E359-4ACB-84F2-C1473AC7A959}" type="slidenum">
              <a:rPr lang="en-IN" smtClean="0"/>
              <a:t>‹#›</a:t>
            </a:fld>
            <a:endParaRPr lang="en-IN"/>
          </a:p>
        </p:txBody>
      </p:sp>
    </p:spTree>
    <p:extLst>
      <p:ext uri="{BB962C8B-B14F-4D97-AF65-F5344CB8AC3E}">
        <p14:creationId xmlns:p14="http://schemas.microsoft.com/office/powerpoint/2010/main" val="6826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BDF1AB-614B-43FA-9AC0-E13BC8AE2564}" type="datetimeFigureOut">
              <a:rPr lang="en-IN" smtClean="0"/>
              <a:t>05-03-2022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87DC1-E359-4ACB-84F2-C1473AC7A959}" type="slidenum">
              <a:rPr lang="en-IN" smtClean="0"/>
              <a:t>‹#›</a:t>
            </a:fld>
            <a:endParaRPr lang="en-IN"/>
          </a:p>
        </p:txBody>
      </p:sp>
    </p:spTree>
    <p:extLst>
      <p:ext uri="{BB962C8B-B14F-4D97-AF65-F5344CB8AC3E}">
        <p14:creationId xmlns:p14="http://schemas.microsoft.com/office/powerpoint/2010/main" val="206024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BDF1AB-614B-43FA-9AC0-E13BC8AE2564}" type="datetimeFigureOut">
              <a:rPr lang="en-IN" smtClean="0"/>
              <a:t>05-03-2022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87DC1-E359-4ACB-84F2-C1473AC7A959}" type="slidenum">
              <a:rPr lang="en-IN" smtClean="0"/>
              <a:t>‹#›</a:t>
            </a:fld>
            <a:endParaRPr lang="en-IN"/>
          </a:p>
        </p:txBody>
      </p:sp>
    </p:spTree>
    <p:extLst>
      <p:ext uri="{BB962C8B-B14F-4D97-AF65-F5344CB8AC3E}">
        <p14:creationId xmlns:p14="http://schemas.microsoft.com/office/powerpoint/2010/main" val="1470015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EBDF1AB-614B-43FA-9AC0-E13BC8AE2564}" type="datetimeFigureOut">
              <a:rPr lang="en-IN" smtClean="0"/>
              <a:t>05-03-2022</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9FB87DC1-E359-4ACB-84F2-C1473AC7A959}" type="slidenum">
              <a:rPr lang="en-IN" smtClean="0"/>
              <a:t>‹#›</a:t>
            </a:fld>
            <a:endParaRPr lang="en-IN"/>
          </a:p>
        </p:txBody>
      </p:sp>
    </p:spTree>
    <p:extLst>
      <p:ext uri="{BB962C8B-B14F-4D97-AF65-F5344CB8AC3E}">
        <p14:creationId xmlns:p14="http://schemas.microsoft.com/office/powerpoint/2010/main" val="379656289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www.analyticsvidhya.com/blog/2021/08/sharpening-an-image-using-opencv-library-in-python/" TargetMode="External"/><Relationship Id="rId2" Type="http://schemas.openxmlformats.org/officeDocument/2006/relationships/hyperlink" Target="https://www.life2coding.com/change-brightness-and-contrast-of-images-using-opencv-pytho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Binghamton University - SUNY">
            <a:extLst>
              <a:ext uri="{FF2B5EF4-FFF2-40B4-BE49-F238E27FC236}">
                <a16:creationId xmlns:a16="http://schemas.microsoft.com/office/drawing/2014/main" id="{FA3CF655-986C-43B2-BA8B-02C6B4623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3796" y="0"/>
            <a:ext cx="2778204" cy="14111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mission Reporting- Home">
            <a:extLst>
              <a:ext uri="{FF2B5EF4-FFF2-40B4-BE49-F238E27FC236}">
                <a16:creationId xmlns:a16="http://schemas.microsoft.com/office/drawing/2014/main" id="{E168D8F8-84B9-448B-B05B-5EBE132CE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36"/>
            <a:ext cx="2778201" cy="12560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 – JK Lakshmi Cement">
            <a:extLst>
              <a:ext uri="{FF2B5EF4-FFF2-40B4-BE49-F238E27FC236}">
                <a16:creationId xmlns:a16="http://schemas.microsoft.com/office/drawing/2014/main" id="{5EDD915F-E7F1-4381-A33E-1867BB154E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910"/>
          <a:stretch/>
        </p:blipFill>
        <p:spPr bwMode="auto">
          <a:xfrm>
            <a:off x="9385206" y="5881150"/>
            <a:ext cx="2806794" cy="1005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200EACCD-D6DF-4825-9AC5-E67554A00908}"/>
              </a:ext>
            </a:extLst>
          </p:cNvPr>
          <p:cNvSpPr>
            <a:spLocks noGrp="1"/>
          </p:cNvSpPr>
          <p:nvPr>
            <p:ph type="body" sz="half" idx="2"/>
          </p:nvPr>
        </p:nvSpPr>
        <p:spPr>
          <a:xfrm>
            <a:off x="539518" y="2567162"/>
            <a:ext cx="9613859" cy="1090789"/>
          </a:xfrm>
        </p:spPr>
        <p:txBody>
          <a:bodyPr>
            <a:normAutofit/>
          </a:bodyPr>
          <a:lstStyle/>
          <a:p>
            <a:r>
              <a:rPr lang="en-US" sz="2400" b="1" dirty="0">
                <a:solidFill>
                  <a:schemeClr val="bg1"/>
                </a:solidFill>
                <a:latin typeface="Times New Roman" panose="02020603050405020304" pitchFamily="18" charset="0"/>
                <a:cs typeface="Times New Roman" panose="02020603050405020304" pitchFamily="18" charset="0"/>
              </a:rPr>
              <a:t>Title              : </a:t>
            </a:r>
            <a:r>
              <a:rPr lang="en-US" sz="2400" b="1" dirty="0" err="1">
                <a:solidFill>
                  <a:schemeClr val="bg1"/>
                </a:solidFill>
                <a:latin typeface="Times New Roman" panose="02020603050405020304" pitchFamily="18" charset="0"/>
                <a:cs typeface="Times New Roman" panose="02020603050405020304" pitchFamily="18" charset="0"/>
              </a:rPr>
              <a:t>MINeD</a:t>
            </a:r>
            <a:r>
              <a:rPr lang="en-US" sz="2400" b="1" dirty="0">
                <a:solidFill>
                  <a:schemeClr val="bg1"/>
                </a:solidFill>
                <a:latin typeface="Times New Roman" panose="02020603050405020304" pitchFamily="18" charset="0"/>
                <a:cs typeface="Times New Roman" panose="02020603050405020304" pitchFamily="18" charset="0"/>
              </a:rPr>
              <a:t> Hackathon</a:t>
            </a:r>
          </a:p>
          <a:p>
            <a:r>
              <a:rPr lang="en-US" sz="2400" b="1" i="0" dirty="0">
                <a:solidFill>
                  <a:schemeClr val="bg1"/>
                </a:solidFill>
                <a:effectLst/>
                <a:latin typeface="Times New Roman" panose="02020603050405020304" pitchFamily="18" charset="0"/>
                <a:cs typeface="Times New Roman" panose="02020603050405020304" pitchFamily="18" charset="0"/>
              </a:rPr>
              <a:t>Team Name : </a:t>
            </a:r>
            <a:r>
              <a:rPr lang="en-US" sz="2400" b="1" i="0" dirty="0" err="1">
                <a:solidFill>
                  <a:schemeClr val="bg1"/>
                </a:solidFill>
                <a:effectLst/>
                <a:latin typeface="Times New Roman" panose="02020603050405020304" pitchFamily="18" charset="0"/>
                <a:cs typeface="Times New Roman" panose="02020603050405020304" pitchFamily="18" charset="0"/>
              </a:rPr>
              <a:t>TeamUnknown</a:t>
            </a:r>
            <a:endParaRPr lang="en-US" sz="2400" b="1" i="0" dirty="0">
              <a:solidFill>
                <a:schemeClr val="bg1"/>
              </a:solidFill>
              <a:effectLst/>
              <a:latin typeface="Times New Roman" panose="02020603050405020304" pitchFamily="18" charset="0"/>
              <a:cs typeface="Times New Roman" panose="02020603050405020304" pitchFamily="18" charset="0"/>
            </a:endParaRPr>
          </a:p>
          <a:p>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82CAB1D8-3EFF-4FC1-BFC8-1D9AC93163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1244" y="0"/>
            <a:ext cx="4572768" cy="1739176"/>
          </a:xfrm>
          <a:prstGeom prst="rect">
            <a:avLst/>
          </a:prstGeom>
        </p:spPr>
      </p:pic>
      <p:sp>
        <p:nvSpPr>
          <p:cNvPr id="13" name="TextBox 12">
            <a:extLst>
              <a:ext uri="{FF2B5EF4-FFF2-40B4-BE49-F238E27FC236}">
                <a16:creationId xmlns:a16="http://schemas.microsoft.com/office/drawing/2014/main" id="{1AC92460-0543-4078-8724-9EC5DE644E14}"/>
              </a:ext>
            </a:extLst>
          </p:cNvPr>
          <p:cNvSpPr txBox="1"/>
          <p:nvPr/>
        </p:nvSpPr>
        <p:spPr>
          <a:xfrm>
            <a:off x="0" y="4981434"/>
            <a:ext cx="10358651" cy="1077218"/>
          </a:xfrm>
          <a:prstGeom prst="rect">
            <a:avLst/>
          </a:prstGeom>
          <a:noFill/>
        </p:spPr>
        <p:txBody>
          <a:bodyPr wrap="square" rtlCol="0">
            <a:spAutoFit/>
          </a:bodyPr>
          <a:lstStyle/>
          <a:p>
            <a:pPr algn="ctr"/>
            <a:r>
              <a:rPr lang="en-US" sz="3200" b="0" i="0" dirty="0">
                <a:effectLst/>
                <a:latin typeface="Times New Roman" panose="02020603050405020304" pitchFamily="18" charset="0"/>
                <a:cs typeface="Times New Roman" panose="02020603050405020304" pitchFamily="18" charset="0"/>
              </a:rPr>
              <a:t>Team Track : Applied ML for manufacturing industry problem</a:t>
            </a:r>
          </a:p>
          <a:p>
            <a:pPr algn="ctr"/>
            <a:endParaRPr lang="en-IN" sz="32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A65AF63-6DDE-4239-ABE1-A77A843631AE}"/>
              </a:ext>
            </a:extLst>
          </p:cNvPr>
          <p:cNvSpPr txBox="1"/>
          <p:nvPr/>
        </p:nvSpPr>
        <p:spPr>
          <a:xfrm>
            <a:off x="8648409" y="1978536"/>
            <a:ext cx="3741553" cy="2677656"/>
          </a:xfrm>
          <a:prstGeom prst="rect">
            <a:avLst/>
          </a:prstGeom>
          <a:noFill/>
        </p:spPr>
        <p:txBody>
          <a:bodyPr wrap="square" rtlCol="0">
            <a:spAutoFit/>
          </a:bodyPr>
          <a:lstStyle/>
          <a:p>
            <a:r>
              <a:rPr lang="en-IN" sz="2400" b="1" dirty="0">
                <a:solidFill>
                  <a:schemeClr val="bg1"/>
                </a:solidFill>
                <a:latin typeface="Times New Roman" panose="02020603050405020304" pitchFamily="18" charset="0"/>
                <a:cs typeface="Times New Roman" panose="02020603050405020304" pitchFamily="18" charset="0"/>
              </a:rPr>
              <a:t>Team Members:</a:t>
            </a:r>
          </a:p>
          <a:p>
            <a:r>
              <a:rPr lang="en-IN" sz="2400" b="1" dirty="0">
                <a:solidFill>
                  <a:schemeClr val="bg1"/>
                </a:solidFill>
                <a:latin typeface="Times New Roman" panose="02020603050405020304" pitchFamily="18" charset="0"/>
                <a:cs typeface="Times New Roman" panose="02020603050405020304" pitchFamily="18" charset="0"/>
              </a:rPr>
              <a:t>	1) Rana Yash(Leader)</a:t>
            </a:r>
          </a:p>
          <a:p>
            <a:r>
              <a:rPr lang="en-IN" sz="2400" b="1" dirty="0">
                <a:solidFill>
                  <a:schemeClr val="bg1"/>
                </a:solidFill>
                <a:latin typeface="Times New Roman" panose="02020603050405020304" pitchFamily="18" charset="0"/>
                <a:cs typeface="Times New Roman" panose="02020603050405020304" pitchFamily="18" charset="0"/>
              </a:rPr>
              <a:t>	2) Darshan Ramani</a:t>
            </a:r>
          </a:p>
          <a:p>
            <a:r>
              <a:rPr lang="en-IN" sz="2400" b="1" dirty="0">
                <a:solidFill>
                  <a:schemeClr val="bg1"/>
                </a:solidFill>
                <a:latin typeface="Times New Roman" panose="02020603050405020304" pitchFamily="18" charset="0"/>
                <a:cs typeface="Times New Roman" panose="02020603050405020304" pitchFamily="18" charset="0"/>
              </a:rPr>
              <a:t>	3) </a:t>
            </a:r>
            <a:r>
              <a:rPr lang="en-IN" sz="2400" b="1" dirty="0" err="1">
                <a:solidFill>
                  <a:schemeClr val="bg1"/>
                </a:solidFill>
                <a:latin typeface="Times New Roman" panose="02020603050405020304" pitchFamily="18" charset="0"/>
                <a:cs typeface="Times New Roman" panose="02020603050405020304" pitchFamily="18" charset="0"/>
              </a:rPr>
              <a:t>Omkarsinh</a:t>
            </a:r>
            <a:r>
              <a:rPr lang="en-IN" sz="2400" b="1" dirty="0">
                <a:solidFill>
                  <a:schemeClr val="bg1"/>
                </a:solidFill>
                <a:latin typeface="Times New Roman" panose="02020603050405020304" pitchFamily="18" charset="0"/>
                <a:cs typeface="Times New Roman" panose="02020603050405020304" pitchFamily="18" charset="0"/>
              </a:rPr>
              <a:t> Rana</a:t>
            </a:r>
          </a:p>
          <a:p>
            <a:r>
              <a:rPr lang="en-IN" sz="2400" b="1" dirty="0">
                <a:solidFill>
                  <a:schemeClr val="bg1"/>
                </a:solidFill>
                <a:latin typeface="Times New Roman" panose="02020603050405020304" pitchFamily="18" charset="0"/>
                <a:cs typeface="Times New Roman" panose="02020603050405020304" pitchFamily="18" charset="0"/>
              </a:rPr>
              <a:t>	4) </a:t>
            </a:r>
            <a:r>
              <a:rPr lang="en-IN" sz="2400" b="1" dirty="0" err="1">
                <a:solidFill>
                  <a:schemeClr val="bg1"/>
                </a:solidFill>
                <a:latin typeface="Times New Roman" panose="02020603050405020304" pitchFamily="18" charset="0"/>
                <a:cs typeface="Times New Roman" panose="02020603050405020304" pitchFamily="18" charset="0"/>
              </a:rPr>
              <a:t>Vatsal</a:t>
            </a:r>
            <a:r>
              <a:rPr lang="en-IN" sz="2400" b="1" dirty="0">
                <a:solidFill>
                  <a:schemeClr val="bg1"/>
                </a:solidFill>
                <a:latin typeface="Times New Roman" panose="02020603050405020304" pitchFamily="18" charset="0"/>
                <a:cs typeface="Times New Roman" panose="02020603050405020304" pitchFamily="18" charset="0"/>
              </a:rPr>
              <a:t> </a:t>
            </a:r>
            <a:r>
              <a:rPr lang="en-IN" sz="2400" b="1" dirty="0" err="1">
                <a:solidFill>
                  <a:schemeClr val="bg1"/>
                </a:solidFill>
                <a:latin typeface="Times New Roman" panose="02020603050405020304" pitchFamily="18" charset="0"/>
                <a:cs typeface="Times New Roman" panose="02020603050405020304" pitchFamily="18" charset="0"/>
              </a:rPr>
              <a:t>Raviya</a:t>
            </a:r>
            <a:endParaRPr lang="en-IN" sz="2400" b="1" dirty="0">
              <a:solidFill>
                <a:schemeClr val="bg1"/>
              </a:solidFill>
              <a:latin typeface="Times New Roman" panose="02020603050405020304" pitchFamily="18" charset="0"/>
              <a:cs typeface="Times New Roman" panose="02020603050405020304" pitchFamily="18" charset="0"/>
            </a:endParaRPr>
          </a:p>
          <a:p>
            <a:r>
              <a:rPr lang="en-IN" sz="2400" b="1" dirty="0">
                <a:solidFill>
                  <a:schemeClr val="bg1"/>
                </a:solidFill>
                <a:latin typeface="Times New Roman" panose="02020603050405020304" pitchFamily="18" charset="0"/>
                <a:cs typeface="Times New Roman" panose="02020603050405020304" pitchFamily="18" charset="0"/>
              </a:rPr>
              <a:t>	5) Mayur Rathod</a:t>
            </a:r>
          </a:p>
          <a:p>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5891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FA09-7859-4B5F-9F23-92F688B1852B}"/>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PROBLEM STATEMENT</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DB4463-D857-4216-8816-942A69984CD6}"/>
              </a:ext>
            </a:extLst>
          </p:cNvPr>
          <p:cNvSpPr>
            <a:spLocks noGrp="1"/>
          </p:cNvSpPr>
          <p:nvPr>
            <p:ph idx="1"/>
          </p:nvPr>
        </p:nvSpPr>
        <p:spPr/>
        <p:txBody>
          <a:bodyPr>
            <a:normAutofit/>
          </a:bodyPr>
          <a:lstStyle/>
          <a:p>
            <a:pPr rtl="0">
              <a:spcBef>
                <a:spcPts val="0"/>
              </a:spcBef>
              <a:spcAft>
                <a:spcPts val="800"/>
              </a:spcAft>
            </a:pPr>
            <a:r>
              <a:rPr lang="en-US" sz="4000" b="0" i="0" u="none" strike="noStrike" dirty="0">
                <a:effectLst/>
                <a:latin typeface="Times New Roman" panose="02020603050405020304" pitchFamily="18" charset="0"/>
                <a:cs typeface="Times New Roman" panose="02020603050405020304" pitchFamily="18" charset="0"/>
              </a:rPr>
              <a:t> Identification of Week Number on Cement Bags on running belt.</a:t>
            </a:r>
            <a:br>
              <a:rPr lang="en-US" sz="4800" dirty="0">
                <a:latin typeface="Times New Roman" panose="02020603050405020304" pitchFamily="18" charset="0"/>
                <a:cs typeface="Times New Roman" panose="02020603050405020304" pitchFamily="18" charset="0"/>
              </a:rPr>
            </a:br>
            <a:endParaRPr lang="en-IN" sz="4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E656E9F-F962-4984-A86F-E7DA56054E1A}"/>
              </a:ext>
            </a:extLst>
          </p:cNvPr>
          <p:cNvSpPr txBox="1"/>
          <p:nvPr/>
        </p:nvSpPr>
        <p:spPr>
          <a:xfrm>
            <a:off x="775855" y="3807725"/>
            <a:ext cx="10831358" cy="1938992"/>
          </a:xfrm>
          <a:prstGeom prst="rect">
            <a:avLst/>
          </a:prstGeom>
          <a:noFill/>
        </p:spPr>
        <p:txBody>
          <a:bodyPr wrap="square" rtlCol="0">
            <a:spAutoFit/>
          </a:bodyPr>
          <a:lstStyle/>
          <a:p>
            <a:pPr algn="just"/>
            <a:r>
              <a:rPr lang="en-US" sz="2400" b="1" i="0" u="none" strike="noStrike" dirty="0">
                <a:effectLst/>
                <a:latin typeface="Times New Roman" panose="02020603050405020304" pitchFamily="18" charset="0"/>
                <a:cs typeface="Times New Roman" panose="02020603050405020304" pitchFamily="18" charset="0"/>
              </a:rPr>
              <a:t>Problem Description :-</a:t>
            </a:r>
            <a:r>
              <a:rPr lang="en-US" sz="2400" b="0" i="0" u="none" strike="noStrike" dirty="0">
                <a:effectLst/>
                <a:latin typeface="Times New Roman" panose="02020603050405020304" pitchFamily="18" charset="0"/>
                <a:cs typeface="Times New Roman" panose="02020603050405020304" pitchFamily="18" charset="0"/>
              </a:rPr>
              <a:t>  We have to develop a Image processing Algorithm for Identification of Week number on Cement Bag on a  running belt, </a:t>
            </a:r>
            <a:r>
              <a:rPr lang="en-US" sz="2400" b="0" i="0" u="none" strike="noStrike" dirty="0" err="1">
                <a:effectLst/>
                <a:latin typeface="Times New Roman" panose="02020603050405020304" pitchFamily="18" charset="0"/>
                <a:cs typeface="Times New Roman" panose="02020603050405020304" pitchFamily="18" charset="0"/>
              </a:rPr>
              <a:t>Colour</a:t>
            </a:r>
            <a:r>
              <a:rPr lang="en-US" sz="2400" b="0" i="0" u="none" strike="noStrike" dirty="0">
                <a:effectLst/>
                <a:latin typeface="Times New Roman" panose="02020603050405020304" pitchFamily="18" charset="0"/>
                <a:cs typeface="Times New Roman" panose="02020603050405020304" pitchFamily="18" charset="0"/>
              </a:rPr>
              <a:t> of Character is Black , Cement Bag </a:t>
            </a:r>
            <a:r>
              <a:rPr lang="en-US" sz="2400" b="0" i="0" u="none" strike="noStrike" dirty="0" err="1">
                <a:effectLst/>
                <a:latin typeface="Times New Roman" panose="02020603050405020304" pitchFamily="18" charset="0"/>
                <a:cs typeface="Times New Roman" panose="02020603050405020304" pitchFamily="18" charset="0"/>
              </a:rPr>
              <a:t>colour</a:t>
            </a:r>
            <a:r>
              <a:rPr lang="en-US" sz="2400" b="0" i="0" u="none" strike="noStrike" dirty="0">
                <a:effectLst/>
                <a:latin typeface="Times New Roman" panose="02020603050405020304" pitchFamily="18" charset="0"/>
                <a:cs typeface="Times New Roman" panose="02020603050405020304" pitchFamily="18" charset="0"/>
              </a:rPr>
              <a:t> may be black , White, Green, Yellow.  In this algorithm if we found any bag without week no , we have put an entry in SQL database (Which will be utilized for stopping the Belt)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6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4B5E-3601-4084-BA6F-AC3FA4902A03}"/>
              </a:ext>
            </a:extLst>
          </p:cNvPr>
          <p:cNvSpPr>
            <a:spLocks noGrp="1"/>
          </p:cNvSpPr>
          <p:nvPr>
            <p:ph type="title"/>
          </p:nvPr>
        </p:nvSpPr>
        <p:spPr/>
        <p:txBody>
          <a:bodyPr>
            <a:normAutofit/>
          </a:bodyPr>
          <a:lstStyle/>
          <a:p>
            <a:pPr algn="ctr"/>
            <a:r>
              <a:rPr lang="en-IN" sz="4000" dirty="0">
                <a:latin typeface="Times New Roman" panose="02020603050405020304" pitchFamily="18" charset="0"/>
                <a:cs typeface="Times New Roman" panose="02020603050405020304" pitchFamily="18" charset="0"/>
              </a:rPr>
              <a:t>INTRODUCTION </a:t>
            </a:r>
          </a:p>
        </p:txBody>
      </p:sp>
      <p:sp>
        <p:nvSpPr>
          <p:cNvPr id="3" name="Content Placeholder 2">
            <a:extLst>
              <a:ext uri="{FF2B5EF4-FFF2-40B4-BE49-F238E27FC236}">
                <a16:creationId xmlns:a16="http://schemas.microsoft.com/office/drawing/2014/main" id="{F375E6F7-6E12-4B97-9AE0-DFF20269AA53}"/>
              </a:ext>
            </a:extLst>
          </p:cNvPr>
          <p:cNvSpPr>
            <a:spLocks noGrp="1"/>
          </p:cNvSpPr>
          <p:nvPr>
            <p:ph idx="1"/>
          </p:nvPr>
        </p:nvSpPr>
        <p:spPr>
          <a:xfrm>
            <a:off x="680321" y="2071396"/>
            <a:ext cx="10770151" cy="4627984"/>
          </a:xfrm>
        </p:spPr>
        <p:txBody>
          <a:bodyPr>
            <a:normAutofit lnSpcReduction="10000"/>
          </a:bodyPr>
          <a:lstStyle/>
          <a:p>
            <a:pPr algn="just"/>
            <a:r>
              <a:rPr lang="en-US" sz="1600" dirty="0">
                <a:latin typeface="Times New Roman" panose="02020603050405020304" pitchFamily="18" charset="0"/>
                <a:cs typeface="Times New Roman" panose="02020603050405020304" pitchFamily="18" charset="0"/>
              </a:rPr>
              <a:t>So, basically we have input-dataset in the form of video files..</a:t>
            </a:r>
          </a:p>
          <a:p>
            <a:pPr algn="just"/>
            <a:r>
              <a:rPr lang="en-US" sz="1600" dirty="0">
                <a:latin typeface="Times New Roman" panose="02020603050405020304" pitchFamily="18" charset="0"/>
                <a:cs typeface="Times New Roman" panose="02020603050405020304" pitchFamily="18" charset="0"/>
              </a:rPr>
              <a:t>And we need to identify the labels(week number) from the passing Cement bags.</a:t>
            </a:r>
          </a:p>
          <a:p>
            <a:pPr algn="just"/>
            <a:r>
              <a:rPr lang="en-US" sz="1600" dirty="0">
                <a:latin typeface="Times New Roman" panose="02020603050405020304" pitchFamily="18" charset="0"/>
                <a:cs typeface="Times New Roman" panose="02020603050405020304" pitchFamily="18" charset="0"/>
              </a:rPr>
              <a:t>if cement bag doesn't contain any serial number or anything, should create </a:t>
            </a:r>
            <a:r>
              <a:rPr lang="en-US" sz="1600" dirty="0" err="1">
                <a:latin typeface="Times New Roman" panose="02020603050405020304" pitchFamily="18" charset="0"/>
                <a:cs typeface="Times New Roman" panose="02020603050405020304" pitchFamily="18" charset="0"/>
              </a:rPr>
              <a:t>sql</a:t>
            </a:r>
            <a:r>
              <a:rPr lang="en-US" sz="1600" dirty="0">
                <a:latin typeface="Times New Roman" panose="02020603050405020304" pitchFamily="18" charset="0"/>
                <a:cs typeface="Times New Roman" panose="02020603050405020304" pitchFamily="18" charset="0"/>
              </a:rPr>
              <a:t> query.</a:t>
            </a:r>
          </a:p>
          <a:p>
            <a:pPr algn="just"/>
            <a:r>
              <a:rPr lang="en-US" sz="1600" dirty="0">
                <a:latin typeface="Times New Roman" panose="02020603050405020304" pitchFamily="18" charset="0"/>
                <a:cs typeface="Times New Roman" panose="02020603050405020304" pitchFamily="18" charset="0"/>
              </a:rPr>
              <a:t>Requirements to execute the python </a:t>
            </a:r>
            <a:r>
              <a:rPr lang="en-US" sz="1600" dirty="0" err="1">
                <a:latin typeface="Times New Roman" panose="02020603050405020304" pitchFamily="18" charset="0"/>
                <a:cs typeface="Times New Roman" panose="02020603050405020304" pitchFamily="18" charset="0"/>
              </a:rPr>
              <a:t>Jupyter</a:t>
            </a:r>
            <a:r>
              <a:rPr lang="en-US" sz="1600" dirty="0">
                <a:latin typeface="Times New Roman" panose="02020603050405020304" pitchFamily="18" charset="0"/>
                <a:cs typeface="Times New Roman" panose="02020603050405020304" pitchFamily="18" charset="0"/>
              </a:rPr>
              <a:t> Notebook(.</a:t>
            </a:r>
            <a:r>
              <a:rPr lang="en-US" sz="1600" dirty="0" err="1">
                <a:latin typeface="Times New Roman" panose="02020603050405020304" pitchFamily="18" charset="0"/>
                <a:cs typeface="Times New Roman" panose="02020603050405020304" pitchFamily="18" charset="0"/>
              </a:rPr>
              <a:t>ipynb</a:t>
            </a:r>
            <a:r>
              <a:rPr lang="en-US" sz="1600" dirty="0">
                <a:latin typeface="Times New Roman" panose="02020603050405020304" pitchFamily="18" charset="0"/>
                <a:cs typeface="Times New Roman" panose="02020603050405020304" pitchFamily="18" charset="0"/>
              </a:rPr>
              <a:t>) file</a:t>
            </a:r>
          </a:p>
          <a:p>
            <a:pPr algn="just"/>
            <a:r>
              <a:rPr lang="en-US" sz="1600" dirty="0">
                <a:latin typeface="Times New Roman" panose="02020603050405020304" pitchFamily="18" charset="0"/>
                <a:cs typeface="Times New Roman" panose="02020603050405020304" pitchFamily="18" charset="0"/>
              </a:rPr>
              <a:t>	1) You need to install the latest version(good to have) or python interpreter. </a:t>
            </a:r>
          </a:p>
          <a:p>
            <a:pPr algn="just"/>
            <a:r>
              <a:rPr lang="en-US" sz="1600" dirty="0">
                <a:latin typeface="Times New Roman" panose="02020603050405020304" pitchFamily="18" charset="0"/>
                <a:cs typeface="Times New Roman" panose="02020603050405020304" pitchFamily="18" charset="0"/>
              </a:rPr>
              <a:t>	2) You can install any platform such as </a:t>
            </a:r>
            <a:r>
              <a:rPr lang="en-US" sz="1600" dirty="0" err="1">
                <a:latin typeface="Times New Roman" panose="02020603050405020304" pitchFamily="18" charset="0"/>
                <a:cs typeface="Times New Roman" panose="02020603050405020304" pitchFamily="18" charset="0"/>
              </a:rPr>
              <a:t>pycharm</a:t>
            </a:r>
            <a:r>
              <a:rPr lang="en-US" sz="1600" dirty="0">
                <a:latin typeface="Times New Roman" panose="02020603050405020304" pitchFamily="18" charset="0"/>
                <a:cs typeface="Times New Roman" panose="02020603050405020304" pitchFamily="18" charset="0"/>
              </a:rPr>
              <a:t>, Visual Studio Code </a:t>
            </a:r>
            <a:r>
              <a:rPr lang="en-US" sz="1600" dirty="0" err="1">
                <a:latin typeface="Times New Roman" panose="02020603050405020304" pitchFamily="18" charset="0"/>
                <a:cs typeface="Times New Roman" panose="02020603050405020304" pitchFamily="18" charset="0"/>
              </a:rPr>
              <a:t>etc</a:t>
            </a:r>
            <a:r>
              <a:rPr lang="en-US" sz="1600" dirty="0">
                <a:latin typeface="Times New Roman" panose="02020603050405020304" pitchFamily="18" charset="0"/>
                <a:cs typeface="Times New Roman" panose="02020603050405020304" pitchFamily="18" charset="0"/>
              </a:rPr>
              <a:t> to run your code.</a:t>
            </a:r>
          </a:p>
          <a:p>
            <a:pPr algn="just"/>
            <a:r>
              <a:rPr lang="en-US" sz="1600" dirty="0">
                <a:latin typeface="Times New Roman" panose="02020603050405020304" pitchFamily="18" charset="0"/>
                <a:cs typeface="Times New Roman" panose="02020603050405020304" pitchFamily="18" charset="0"/>
              </a:rPr>
              <a:t>	3) Also, if you want to execute .</a:t>
            </a:r>
            <a:r>
              <a:rPr lang="en-US" sz="1600" dirty="0" err="1">
                <a:latin typeface="Times New Roman" panose="02020603050405020304" pitchFamily="18" charset="0"/>
                <a:cs typeface="Times New Roman" panose="02020603050405020304" pitchFamily="18" charset="0"/>
              </a:rPr>
              <a:t>ipynb</a:t>
            </a:r>
            <a:r>
              <a:rPr lang="en-US" sz="1600" dirty="0">
                <a:latin typeface="Times New Roman" panose="02020603050405020304" pitchFamily="18" charset="0"/>
                <a:cs typeface="Times New Roman" panose="02020603050405020304" pitchFamily="18" charset="0"/>
              </a:rPr>
              <a:t> files, the system should have anaconda-opensource platform which </a:t>
            </a:r>
          </a:p>
          <a:p>
            <a:pPr algn="just"/>
            <a:r>
              <a:rPr lang="en-US" sz="1600" dirty="0">
                <a:latin typeface="Times New Roman" panose="02020603050405020304" pitchFamily="18" charset="0"/>
                <a:cs typeface="Times New Roman" panose="02020603050405020304" pitchFamily="18" charset="0"/>
              </a:rPr>
              <a:t>	will help to compile, run and execute your notebook.</a:t>
            </a:r>
          </a:p>
          <a:p>
            <a:pPr algn="just"/>
            <a:r>
              <a:rPr lang="en-US" sz="1600" dirty="0">
                <a:latin typeface="Times New Roman" panose="02020603050405020304" pitchFamily="18" charset="0"/>
                <a:cs typeface="Times New Roman" panose="02020603050405020304" pitchFamily="18" charset="0"/>
              </a:rPr>
              <a:t>	4) Install the required input videos .</a:t>
            </a:r>
          </a:p>
          <a:p>
            <a:pPr algn="just"/>
            <a:r>
              <a:rPr lang="en-US" sz="1600" dirty="0">
                <a:latin typeface="Times New Roman" panose="02020603050405020304" pitchFamily="18" charset="0"/>
                <a:cs typeface="Times New Roman" panose="02020603050405020304" pitchFamily="18" charset="0"/>
              </a:rPr>
              <a:t>	5) You need to modify the paths of input where your videos are </a:t>
            </a:r>
            <a:r>
              <a:rPr lang="en-US" sz="1600" dirty="0" err="1">
                <a:latin typeface="Times New Roman" panose="02020603050405020304" pitchFamily="18" charset="0"/>
                <a:cs typeface="Times New Roman" panose="02020603050405020304" pitchFamily="18" charset="0"/>
              </a:rPr>
              <a:t>there.Otherwise</a:t>
            </a:r>
            <a:r>
              <a:rPr lang="en-US" sz="1600" dirty="0">
                <a:latin typeface="Times New Roman" panose="02020603050405020304" pitchFamily="18" charset="0"/>
                <a:cs typeface="Times New Roman" panose="02020603050405020304" pitchFamily="18" charset="0"/>
              </a:rPr>
              <a:t> an error will be generated.</a:t>
            </a:r>
          </a:p>
          <a:p>
            <a:pPr algn="just"/>
            <a:r>
              <a:rPr lang="en-US" sz="1600" dirty="0">
                <a:latin typeface="Times New Roman" panose="02020603050405020304" pitchFamily="18" charset="0"/>
                <a:cs typeface="Times New Roman" panose="02020603050405020304" pitchFamily="18" charset="0"/>
              </a:rPr>
              <a:t>	5) Run the cells one by one.</a:t>
            </a:r>
          </a:p>
          <a:p>
            <a:pPr algn="just"/>
            <a:r>
              <a:rPr lang="en-US" sz="1600" dirty="0">
                <a:latin typeface="Times New Roman" panose="02020603050405020304" pitchFamily="18" charset="0"/>
                <a:cs typeface="Times New Roman" panose="02020603050405020304" pitchFamily="18" charset="0"/>
              </a:rPr>
              <a:t>	5) If given folders do not exist then it will automatically create in current directory.</a:t>
            </a:r>
          </a:p>
          <a:p>
            <a:pPr algn="just"/>
            <a:r>
              <a:rPr lang="en-US" sz="1600" dirty="0">
                <a:latin typeface="Times New Roman" panose="02020603050405020304" pitchFamily="18" charset="0"/>
                <a:cs typeface="Times New Roman" panose="02020603050405020304" pitchFamily="18" charset="0"/>
              </a:rPr>
              <a:t>	6) Output files will be generated, extracting the characters from giver Cement Bags.</a:t>
            </a:r>
          </a:p>
          <a:p>
            <a:pPr marL="0" indent="0" algn="just">
              <a:buNone/>
            </a:pPr>
            <a:r>
              <a:rPr lang="en-US" sz="1600" dirty="0">
                <a:latin typeface="Times New Roman" panose="02020603050405020304" pitchFamily="18" charset="0"/>
                <a:cs typeface="Times New Roman" panose="02020603050405020304" pitchFamily="18" charset="0"/>
              </a:rPr>
              <a:t>	serial number or anything, should create </a:t>
            </a:r>
            <a:r>
              <a:rPr lang="en-US" sz="1600" dirty="0" err="1">
                <a:latin typeface="Times New Roman" panose="02020603050405020304" pitchFamily="18" charset="0"/>
                <a:cs typeface="Times New Roman" panose="02020603050405020304" pitchFamily="18" charset="0"/>
              </a:rPr>
              <a:t>sql</a:t>
            </a:r>
            <a:r>
              <a:rPr lang="en-US" sz="1600" dirty="0">
                <a:latin typeface="Times New Roman" panose="02020603050405020304" pitchFamily="18" charset="0"/>
                <a:cs typeface="Times New Roman" panose="02020603050405020304" pitchFamily="18" charset="0"/>
              </a:rPr>
              <a:t> query.</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7737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6DF3B-ADB7-4E84-A097-98206808ED82}"/>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Proposed Approach</a:t>
            </a:r>
          </a:p>
        </p:txBody>
      </p:sp>
      <p:sp>
        <p:nvSpPr>
          <p:cNvPr id="3" name="Content Placeholder 2">
            <a:extLst>
              <a:ext uri="{FF2B5EF4-FFF2-40B4-BE49-F238E27FC236}">
                <a16:creationId xmlns:a16="http://schemas.microsoft.com/office/drawing/2014/main" id="{CFF480B5-78B3-46B1-8205-95A7CEB5423B}"/>
              </a:ext>
            </a:extLst>
          </p:cNvPr>
          <p:cNvSpPr>
            <a:spLocks noGrp="1"/>
          </p:cNvSpPr>
          <p:nvPr>
            <p:ph idx="1"/>
          </p:nvPr>
        </p:nvSpPr>
        <p:spPr>
          <a:xfrm>
            <a:off x="680321" y="2024742"/>
            <a:ext cx="9613861" cy="4646646"/>
          </a:xfrm>
        </p:spPr>
        <p:txBody>
          <a:bodyPr>
            <a:normAutofit fontScale="77500" lnSpcReduction="20000"/>
          </a:bodyPr>
          <a:lstStyle/>
          <a:p>
            <a:pPr algn="just"/>
            <a:r>
              <a:rPr lang="en-US" dirty="0">
                <a:latin typeface="Times New Roman" panose="02020603050405020304" pitchFamily="18" charset="0"/>
                <a:cs typeface="Times New Roman" panose="02020603050405020304" pitchFamily="18" charset="0"/>
              </a:rPr>
              <a:t>We have done using OpenCV - computer vision technique, which is the most useful library to work with the video processing, Image-Processing data, Applying different filters, removing noise, sharpen the image etc.</a:t>
            </a:r>
          </a:p>
          <a:p>
            <a:pPr algn="just"/>
            <a:r>
              <a:rPr lang="en-US" dirty="0">
                <a:latin typeface="Times New Roman" panose="02020603050405020304" pitchFamily="18" charset="0"/>
                <a:cs typeface="Times New Roman" panose="02020603050405020304" pitchFamily="18" charset="0"/>
              </a:rPr>
              <a:t>so, after loading the required modules, we extract the images from 2 different videos and store it inside the </a:t>
            </a:r>
            <a:r>
              <a:rPr lang="en-US" dirty="0" err="1">
                <a:latin typeface="Times New Roman" panose="02020603050405020304" pitchFamily="18" charset="0"/>
                <a:cs typeface="Times New Roman" panose="02020603050405020304" pitchFamily="18" charset="0"/>
              </a:rPr>
              <a:t>sample_images</a:t>
            </a:r>
            <a:r>
              <a:rPr lang="en-US" dirty="0">
                <a:latin typeface="Times New Roman" panose="02020603050405020304" pitchFamily="18" charset="0"/>
                <a:cs typeface="Times New Roman" panose="02020603050405020304" pitchFamily="18" charset="0"/>
              </a:rPr>
              <a:t> folder. then after in order to sharpen the image(become more brighter) we apply the filter and we assign middle value as 13 using trial and error. After that we checked with conversion of BGR to HSV image and again checking in BGR images.</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The output images will contain detected characters format in given cement bags....</a:t>
            </a:r>
          </a:p>
          <a:p>
            <a:pPr marL="0" indent="0" algn="just">
              <a:buNone/>
            </a:pPr>
            <a:r>
              <a:rPr lang="en-US" dirty="0">
                <a:latin typeface="Times New Roman" panose="02020603050405020304" pitchFamily="18" charset="0"/>
                <a:cs typeface="Times New Roman" panose="02020603050405020304" pitchFamily="18" charset="0"/>
              </a:rPr>
              <a:t>	2 folders . 1) contains HSV images</a:t>
            </a:r>
          </a:p>
          <a:p>
            <a:pPr marL="0" indent="0" algn="just">
              <a:buNone/>
            </a:pPr>
            <a:r>
              <a:rPr lang="en-US" dirty="0">
                <a:latin typeface="Times New Roman" panose="02020603050405020304" pitchFamily="18" charset="0"/>
                <a:cs typeface="Times New Roman" panose="02020603050405020304" pitchFamily="18" charset="0"/>
              </a:rPr>
              <a:t>		 2) contains Grayscale Images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 both the files, the output images will show the extracted label (characters) in both the forms, either in Grayscale image, or in HSV image..</a:t>
            </a:r>
          </a:p>
          <a:p>
            <a:pPr algn="just"/>
            <a:r>
              <a:rPr lang="en-US" dirty="0">
                <a:latin typeface="Times New Roman" panose="02020603050405020304" pitchFamily="18" charset="0"/>
                <a:cs typeface="Times New Roman" panose="02020603050405020304" pitchFamily="18" charset="0"/>
              </a:rPr>
              <a:t>You might feel, like little bit blur kind of an images that the output has generated but, we have tried all the noise-removal filters, function and so on and come up with the best solution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001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49256-2B7E-4AEC-99C1-D2A43430180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Why should one choose our solution?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93CF799-975C-4D19-A7F9-914F9057D58B}"/>
              </a:ext>
            </a:extLst>
          </p:cNvPr>
          <p:cNvSpPr>
            <a:spLocks noGrp="1"/>
          </p:cNvSpPr>
          <p:nvPr>
            <p:ph idx="1"/>
          </p:nvPr>
        </p:nvSpPr>
        <p:spPr>
          <a:xfrm>
            <a:off x="680321" y="2336872"/>
            <a:ext cx="9613861" cy="4045267"/>
          </a:xfrm>
        </p:spPr>
        <p:txBody>
          <a:bodyPr>
            <a:normAutofit lnSpcReduction="10000"/>
          </a:bodyPr>
          <a:lstStyle/>
          <a:p>
            <a:pPr algn="just"/>
            <a:r>
              <a:rPr lang="en-IN" dirty="0">
                <a:latin typeface="Times New Roman" panose="02020603050405020304" pitchFamily="18" charset="0"/>
                <a:cs typeface="Times New Roman" panose="02020603050405020304" pitchFamily="18" charset="0"/>
              </a:rPr>
              <a:t>We have done at our level best, and we are very much closed to  extract the characters(especially week numbers), also we are very much excited and enthusiastic to explore more things related to OpenCV library.</a:t>
            </a:r>
          </a:p>
          <a:p>
            <a:pPr algn="just"/>
            <a:r>
              <a:rPr lang="en-IN" dirty="0">
                <a:latin typeface="Times New Roman" panose="02020603050405020304" pitchFamily="18" charset="0"/>
                <a:cs typeface="Times New Roman" panose="02020603050405020304" pitchFamily="18" charset="0"/>
              </a:rPr>
              <a:t>This is the problem where we love to do task and we find it very interesting and in future we are ready to do our best in our Problem statement (Identification of week numbers) .</a:t>
            </a:r>
          </a:p>
          <a:p>
            <a:pPr algn="just"/>
            <a:r>
              <a:rPr lang="en-IN" dirty="0">
                <a:latin typeface="Times New Roman" panose="02020603050405020304" pitchFamily="18" charset="0"/>
                <a:cs typeface="Times New Roman" panose="02020603050405020304" pitchFamily="18" charset="0"/>
              </a:rPr>
              <a:t>I(Team Leader) personally familiar with OpenCV task and done image-processing related activity. </a:t>
            </a:r>
          </a:p>
          <a:p>
            <a:pPr algn="just"/>
            <a:r>
              <a:rPr lang="en-IN" dirty="0">
                <a:latin typeface="Times New Roman" panose="02020603050405020304" pitchFamily="18" charset="0"/>
                <a:cs typeface="Times New Roman" panose="02020603050405020304" pitchFamily="18" charset="0"/>
              </a:rPr>
              <a:t>Also I have done one project related to OpenCV only name Virtual Paint Brush in which you can write in screen using your fingers .</a:t>
            </a:r>
          </a:p>
          <a:p>
            <a:pPr algn="just"/>
            <a:r>
              <a:rPr lang="en-IN" dirty="0">
                <a:latin typeface="Times New Roman" panose="02020603050405020304" pitchFamily="18" charset="0"/>
                <a:cs typeface="Times New Roman" panose="02020603050405020304" pitchFamily="18" charset="0"/>
              </a:rPr>
              <a:t>So, I am much familiar with this concept.</a:t>
            </a:r>
          </a:p>
        </p:txBody>
      </p:sp>
    </p:spTree>
    <p:extLst>
      <p:ext uri="{BB962C8B-B14F-4D97-AF65-F5344CB8AC3E}">
        <p14:creationId xmlns:p14="http://schemas.microsoft.com/office/powerpoint/2010/main" val="4105643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5FBBB-911A-48DE-BA8F-5DE129119C8E}"/>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Limitations of your solution</a:t>
            </a:r>
          </a:p>
        </p:txBody>
      </p:sp>
      <p:sp>
        <p:nvSpPr>
          <p:cNvPr id="3" name="Content Placeholder 2">
            <a:extLst>
              <a:ext uri="{FF2B5EF4-FFF2-40B4-BE49-F238E27FC236}">
                <a16:creationId xmlns:a16="http://schemas.microsoft.com/office/drawing/2014/main" id="{20E68344-1265-4660-AE61-94C92635A08E}"/>
              </a:ext>
            </a:extLst>
          </p:cNvPr>
          <p:cNvSpPr>
            <a:spLocks noGrp="1"/>
          </p:cNvSpPr>
          <p:nvPr>
            <p:ph idx="1"/>
          </p:nvPr>
        </p:nvSpPr>
        <p:spPr>
          <a:xfrm>
            <a:off x="680321" y="2080727"/>
            <a:ext cx="9613861" cy="4450702"/>
          </a:xfrm>
        </p:spPr>
        <p:txBody>
          <a:bodyPr>
            <a:normAutofit/>
          </a:bodyPr>
          <a:lstStyle/>
          <a:p>
            <a:pPr algn="just"/>
            <a:r>
              <a:rPr lang="en-IN" dirty="0">
                <a:latin typeface="Times New Roman" panose="02020603050405020304" pitchFamily="18" charset="0"/>
                <a:cs typeface="Times New Roman" panose="02020603050405020304" pitchFamily="18" charset="0"/>
              </a:rPr>
              <a:t>We have created 2 folders, one is </a:t>
            </a:r>
            <a:r>
              <a:rPr lang="en-IN" dirty="0" err="1">
                <a:latin typeface="Times New Roman" panose="02020603050405020304" pitchFamily="18" charset="0"/>
                <a:cs typeface="Times New Roman" panose="02020603050405020304" pitchFamily="18" charset="0"/>
              </a:rPr>
              <a:t>output_images</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output_images_Gray</a:t>
            </a:r>
            <a:r>
              <a:rPr lang="en-IN" dirty="0">
                <a:latin typeface="Times New Roman" panose="02020603050405020304" pitchFamily="18" charset="0"/>
                <a:cs typeface="Times New Roman" panose="02020603050405020304" pitchFamily="18" charset="0"/>
              </a:rPr>
              <a:t>, in which you can find it out the extracted-sharpen characters from the original blurry image.</a:t>
            </a:r>
          </a:p>
          <a:p>
            <a:pPr algn="just"/>
            <a:r>
              <a:rPr lang="en-IN" dirty="0">
                <a:latin typeface="Times New Roman" panose="02020603050405020304" pitchFamily="18" charset="0"/>
                <a:cs typeface="Times New Roman" panose="02020603050405020304" pitchFamily="18" charset="0"/>
              </a:rPr>
              <a:t>But our main limitation is that the image is still in  blurry, also after lots of tried to do Image-to-text recognition ( OCR) but we failed at that point, also we used some kind of filters, thresholding, bitwise operators in OpenCV, but we just come up with extracting and highlighting the written part.</a:t>
            </a:r>
          </a:p>
          <a:p>
            <a:pPr algn="just"/>
            <a:r>
              <a:rPr lang="en-IN" dirty="0">
                <a:latin typeface="Times New Roman" panose="02020603050405020304" pitchFamily="18" charset="0"/>
                <a:cs typeface="Times New Roman" panose="02020603050405020304" pitchFamily="18" charset="0"/>
              </a:rPr>
              <a:t>Also, if cement bags does not contain any label, written character, it should generate SQL query which is still left part.</a:t>
            </a:r>
          </a:p>
          <a:p>
            <a:pPr algn="just"/>
            <a:r>
              <a:rPr lang="en-IN" dirty="0">
                <a:latin typeface="Times New Roman" panose="02020603050405020304" pitchFamily="18" charset="0"/>
                <a:cs typeface="Times New Roman" panose="02020603050405020304" pitchFamily="18" charset="0"/>
              </a:rPr>
              <a:t>But, it is for sure that it is not the end, we are still working on it, we would appreciate some kind of support .</a:t>
            </a:r>
          </a:p>
          <a:p>
            <a:pPr algn="just"/>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4060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0CF67-67D7-4544-ACA0-5B28F1BFACB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Screenshot/Demonstration of your solution in the form of a video or live demo</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C99DD7C-14B5-4635-9157-8C996654B8AE}"/>
              </a:ext>
            </a:extLst>
          </p:cNvPr>
          <p:cNvPicPr>
            <a:picLocks noChangeAspect="1"/>
          </p:cNvPicPr>
          <p:nvPr/>
        </p:nvPicPr>
        <p:blipFill>
          <a:blip r:embed="rId2"/>
          <a:stretch>
            <a:fillRect/>
          </a:stretch>
        </p:blipFill>
        <p:spPr>
          <a:xfrm>
            <a:off x="123635" y="2525586"/>
            <a:ext cx="4293334" cy="2028230"/>
          </a:xfrm>
          <a:prstGeom prst="rect">
            <a:avLst/>
          </a:prstGeom>
        </p:spPr>
      </p:pic>
      <p:pic>
        <p:nvPicPr>
          <p:cNvPr id="7" name="Picture 6">
            <a:extLst>
              <a:ext uri="{FF2B5EF4-FFF2-40B4-BE49-F238E27FC236}">
                <a16:creationId xmlns:a16="http://schemas.microsoft.com/office/drawing/2014/main" id="{3CFF8722-7ED3-49F2-8CCF-00AF0404ED9D}"/>
              </a:ext>
            </a:extLst>
          </p:cNvPr>
          <p:cNvPicPr>
            <a:picLocks noChangeAspect="1"/>
          </p:cNvPicPr>
          <p:nvPr/>
        </p:nvPicPr>
        <p:blipFill>
          <a:blip r:embed="rId3"/>
          <a:stretch>
            <a:fillRect/>
          </a:stretch>
        </p:blipFill>
        <p:spPr>
          <a:xfrm>
            <a:off x="83442" y="4731097"/>
            <a:ext cx="4373720" cy="1886858"/>
          </a:xfrm>
          <a:prstGeom prst="rect">
            <a:avLst/>
          </a:prstGeom>
        </p:spPr>
      </p:pic>
      <p:sp>
        <p:nvSpPr>
          <p:cNvPr id="8" name="Rectangle 7">
            <a:extLst>
              <a:ext uri="{FF2B5EF4-FFF2-40B4-BE49-F238E27FC236}">
                <a16:creationId xmlns:a16="http://schemas.microsoft.com/office/drawing/2014/main" id="{30E80C91-35D8-4665-88E9-639EFF256E32}"/>
              </a:ext>
            </a:extLst>
          </p:cNvPr>
          <p:cNvSpPr/>
          <p:nvPr/>
        </p:nvSpPr>
        <p:spPr>
          <a:xfrm>
            <a:off x="390184" y="2007482"/>
            <a:ext cx="3760236" cy="4821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Gray-Scale Image</a:t>
            </a:r>
          </a:p>
        </p:txBody>
      </p:sp>
      <p:sp>
        <p:nvSpPr>
          <p:cNvPr id="9" name="Rectangle 8">
            <a:extLst>
              <a:ext uri="{FF2B5EF4-FFF2-40B4-BE49-F238E27FC236}">
                <a16:creationId xmlns:a16="http://schemas.microsoft.com/office/drawing/2014/main" id="{8075C9E2-0389-4BD8-A468-FC0F97BED549}"/>
              </a:ext>
            </a:extLst>
          </p:cNvPr>
          <p:cNvSpPr/>
          <p:nvPr/>
        </p:nvSpPr>
        <p:spPr>
          <a:xfrm>
            <a:off x="7039135" y="1984636"/>
            <a:ext cx="3760236" cy="4821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HSV Image</a:t>
            </a:r>
          </a:p>
        </p:txBody>
      </p:sp>
      <p:cxnSp>
        <p:nvCxnSpPr>
          <p:cNvPr id="11" name="Straight Connector 10">
            <a:extLst>
              <a:ext uri="{FF2B5EF4-FFF2-40B4-BE49-F238E27FC236}">
                <a16:creationId xmlns:a16="http://schemas.microsoft.com/office/drawing/2014/main" id="{56A3FF04-E3B1-4A6D-9410-6AFA87648796}"/>
              </a:ext>
            </a:extLst>
          </p:cNvPr>
          <p:cNvCxnSpPr/>
          <p:nvPr/>
        </p:nvCxnSpPr>
        <p:spPr>
          <a:xfrm>
            <a:off x="5589036" y="2007482"/>
            <a:ext cx="0" cy="4738551"/>
          </a:xfrm>
          <a:prstGeom prst="line">
            <a:avLst/>
          </a:prstGeom>
        </p:spPr>
        <p:style>
          <a:lnRef idx="3">
            <a:schemeClr val="dk1"/>
          </a:lnRef>
          <a:fillRef idx="0">
            <a:schemeClr val="dk1"/>
          </a:fillRef>
          <a:effectRef idx="2">
            <a:schemeClr val="dk1"/>
          </a:effectRef>
          <a:fontRef idx="minor">
            <a:schemeClr val="tx1"/>
          </a:fontRef>
        </p:style>
      </p:cxnSp>
      <p:pic>
        <p:nvPicPr>
          <p:cNvPr id="13" name="Picture 12">
            <a:extLst>
              <a:ext uri="{FF2B5EF4-FFF2-40B4-BE49-F238E27FC236}">
                <a16:creationId xmlns:a16="http://schemas.microsoft.com/office/drawing/2014/main" id="{65E91723-EF42-4BBC-97FF-32C4573F485F}"/>
              </a:ext>
            </a:extLst>
          </p:cNvPr>
          <p:cNvPicPr>
            <a:picLocks noChangeAspect="1"/>
          </p:cNvPicPr>
          <p:nvPr/>
        </p:nvPicPr>
        <p:blipFill>
          <a:blip r:embed="rId4"/>
          <a:stretch>
            <a:fillRect/>
          </a:stretch>
        </p:blipFill>
        <p:spPr>
          <a:xfrm>
            <a:off x="6060859" y="2525586"/>
            <a:ext cx="5716788" cy="1652429"/>
          </a:xfrm>
          <a:prstGeom prst="rect">
            <a:avLst/>
          </a:prstGeom>
        </p:spPr>
      </p:pic>
      <p:pic>
        <p:nvPicPr>
          <p:cNvPr id="15" name="Picture 14">
            <a:extLst>
              <a:ext uri="{FF2B5EF4-FFF2-40B4-BE49-F238E27FC236}">
                <a16:creationId xmlns:a16="http://schemas.microsoft.com/office/drawing/2014/main" id="{92679218-3B63-4B59-B704-3CCAD91CD4F5}"/>
              </a:ext>
            </a:extLst>
          </p:cNvPr>
          <p:cNvPicPr>
            <a:picLocks noChangeAspect="1"/>
          </p:cNvPicPr>
          <p:nvPr/>
        </p:nvPicPr>
        <p:blipFill>
          <a:blip r:embed="rId5"/>
          <a:stretch>
            <a:fillRect/>
          </a:stretch>
        </p:blipFill>
        <p:spPr>
          <a:xfrm>
            <a:off x="6170907" y="4371878"/>
            <a:ext cx="5496692" cy="2372056"/>
          </a:xfrm>
          <a:prstGeom prst="rect">
            <a:avLst/>
          </a:prstGeom>
        </p:spPr>
      </p:pic>
    </p:spTree>
    <p:extLst>
      <p:ext uri="{BB962C8B-B14F-4D97-AF65-F5344CB8AC3E}">
        <p14:creationId xmlns:p14="http://schemas.microsoft.com/office/powerpoint/2010/main" val="979387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9CFFC-0FAC-440C-A723-F579F838D0ED}"/>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Demonstrated-Video</a:t>
            </a:r>
            <a:endParaRPr lang="en-IN" dirty="0">
              <a:latin typeface="Times New Roman" panose="02020603050405020304" pitchFamily="18" charset="0"/>
              <a:cs typeface="Times New Roman" panose="02020603050405020304" pitchFamily="18" charset="0"/>
            </a:endParaRPr>
          </a:p>
        </p:txBody>
      </p:sp>
      <p:pic>
        <p:nvPicPr>
          <p:cNvPr id="4" name="19BCE220 RANA YASH JIGNESHKUMAR's Personal Room-20220305 0334-1">
            <a:hlinkClick r:id="" action="ppaction://media"/>
            <a:extLst>
              <a:ext uri="{FF2B5EF4-FFF2-40B4-BE49-F238E27FC236}">
                <a16:creationId xmlns:a16="http://schemas.microsoft.com/office/drawing/2014/main" id="{1862C9F7-B06E-492E-A360-D4149C229D9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89175" y="2336800"/>
            <a:ext cx="6397625" cy="3598863"/>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8131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7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0AAB-2DDA-424C-8E5F-AED8546D41F0}"/>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8AAE3C10-407A-4C3E-9813-EC649D9D9095}"/>
              </a:ext>
            </a:extLst>
          </p:cNvPr>
          <p:cNvSpPr>
            <a:spLocks noGrp="1"/>
          </p:cNvSpPr>
          <p:nvPr>
            <p:ph idx="1"/>
          </p:nvPr>
        </p:nvSpPr>
        <p:spPr/>
        <p:txBody>
          <a:bodyPr/>
          <a:lstStyle/>
          <a:p>
            <a:pPr algn="just"/>
            <a:r>
              <a:rPr lang="en-IN" dirty="0">
                <a:latin typeface="Times New Roman" panose="02020603050405020304" pitchFamily="18" charset="0"/>
                <a:cs typeface="Times New Roman" panose="02020603050405020304" pitchFamily="18" charset="0"/>
              </a:rPr>
              <a:t>OpenCV library – functions</a:t>
            </a:r>
          </a:p>
          <a:p>
            <a:pPr algn="just"/>
            <a:r>
              <a:rPr lang="en-IN" dirty="0">
                <a:latin typeface="Times New Roman" panose="02020603050405020304" pitchFamily="18" charset="0"/>
                <a:cs typeface="Times New Roman" panose="02020603050405020304" pitchFamily="18" charset="0"/>
              </a:rPr>
              <a:t>Thresholding, filters</a:t>
            </a:r>
          </a:p>
          <a:p>
            <a:pPr algn="just"/>
            <a:r>
              <a:rPr lang="en-IN" dirty="0">
                <a:latin typeface="Times New Roman" panose="02020603050405020304" pitchFamily="18" charset="0"/>
                <a:cs typeface="Times New Roman" panose="02020603050405020304" pitchFamily="18" charset="0"/>
                <a:hlinkClick r:id="rId2"/>
              </a:rPr>
              <a:t>https://www.life2coding.com/change-brightness-and-contrast-of-images-using-opencv-python/</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hlinkClick r:id="rId3"/>
              </a:rPr>
              <a:t>https://www.analyticsvidhya.com/blog/2021/08/sharpening-an-image-using-opencv-library-in-python/</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https://datahacker.rs/004-how-to-smooth-and-sharpen-an-image-in-opencv/</a:t>
            </a:r>
          </a:p>
        </p:txBody>
      </p:sp>
      <p:sp>
        <p:nvSpPr>
          <p:cNvPr id="4" name="Rectangle 3">
            <a:extLst>
              <a:ext uri="{FF2B5EF4-FFF2-40B4-BE49-F238E27FC236}">
                <a16:creationId xmlns:a16="http://schemas.microsoft.com/office/drawing/2014/main" id="{9E005AED-9842-440F-A552-00F499B8EB53}"/>
              </a:ext>
            </a:extLst>
          </p:cNvPr>
          <p:cNvSpPr/>
          <p:nvPr/>
        </p:nvSpPr>
        <p:spPr>
          <a:xfrm>
            <a:off x="2090057" y="5936189"/>
            <a:ext cx="7315200" cy="7818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THANK YOU</a:t>
            </a:r>
          </a:p>
        </p:txBody>
      </p:sp>
    </p:spTree>
    <p:extLst>
      <p:ext uri="{BB962C8B-B14F-4D97-AF65-F5344CB8AC3E}">
        <p14:creationId xmlns:p14="http://schemas.microsoft.com/office/powerpoint/2010/main" val="3851978756"/>
      </p:ext>
    </p:extLst>
  </p:cSld>
  <p:clrMapOvr>
    <a:masterClrMapping/>
  </p:clrMapOvr>
</p:sld>
</file>

<file path=ppt/theme/theme1.xml><?xml version="1.0" encoding="utf-8"?>
<a:theme xmlns:a="http://schemas.openxmlformats.org/drawingml/2006/main" name="Berli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Berlin</Template>
  <TotalTime>125</TotalTime>
  <Words>918</Words>
  <Application>Microsoft Office PowerPoint</Application>
  <PresentationFormat>Widescreen</PresentationFormat>
  <Paragraphs>60</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Arial Black</vt:lpstr>
      <vt:lpstr>Times New Roman</vt:lpstr>
      <vt:lpstr>Trebuchet MS</vt:lpstr>
      <vt:lpstr>Berlin</vt:lpstr>
      <vt:lpstr>PowerPoint Presentation</vt:lpstr>
      <vt:lpstr>PROBLEM STATEMENT</vt:lpstr>
      <vt:lpstr>INTRODUCTION </vt:lpstr>
      <vt:lpstr>Proposed Approach</vt:lpstr>
      <vt:lpstr>Why should one choose our solution?</vt:lpstr>
      <vt:lpstr>Limitations of your solution</vt:lpstr>
      <vt:lpstr>Screenshot/Demonstration of your solution in the form of a video or live demo</vt:lpstr>
      <vt:lpstr>Demonstrated-Video</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Darshan Ramani</dc:creator>
  <cp:lastModifiedBy>Yash Rana</cp:lastModifiedBy>
  <cp:revision>32</cp:revision>
  <dcterms:created xsi:type="dcterms:W3CDTF">2022-03-04T17:06:07Z</dcterms:created>
  <dcterms:modified xsi:type="dcterms:W3CDTF">2022-03-05T05:14:31Z</dcterms:modified>
</cp:coreProperties>
</file>